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1060" r:id="rId3"/>
    <p:sldId id="1161" r:id="rId4"/>
    <p:sldId id="1148" r:id="rId5"/>
    <p:sldId id="1162" r:id="rId6"/>
    <p:sldId id="1163" r:id="rId7"/>
    <p:sldId id="1164" r:id="rId8"/>
    <p:sldId id="1165" r:id="rId9"/>
    <p:sldId id="1166" r:id="rId10"/>
    <p:sldId id="1167" r:id="rId11"/>
    <p:sldId id="1168" r:id="rId12"/>
    <p:sldId id="1169" r:id="rId13"/>
    <p:sldId id="1170" r:id="rId14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1060"/>
            <p14:sldId id="1161"/>
            <p14:sldId id="1148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A4A3A3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0" autoAdjust="0"/>
    <p:restoredTop sz="96250" autoAdjust="0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11.05.25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9449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595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990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694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911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006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501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229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90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4557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405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ovchenko.net/computational-physics/" TargetMode="Externa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hyperlink" Target="mailto:vvovchenko@u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cuda-code-samples" TargetMode="External"/><Relationship Id="rId5" Type="http://schemas.openxmlformats.org/officeDocument/2006/relationships/hyperlink" Target="https://github.com/vlvovch/lennard-jones-cuda" TargetMode="Externa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24: Introduction to parallel computing</a:t>
            </a:r>
            <a:endParaRPr lang="uk-UA" sz="2200" dirty="0"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4">
            <a:extLst>
              <a:ext uri="{FF2B5EF4-FFF2-40B4-BE49-F238E27FC236}">
                <a16:creationId xmlns:a16="http://schemas.microsoft.com/office/drawing/2014/main" id="{F84E0F5D-8D09-3792-A395-0E18C35E00DF}"/>
              </a:ext>
            </a:extLst>
          </p:cNvPr>
          <p:cNvSpPr txBox="1">
            <a:spLocks/>
          </p:cNvSpPr>
          <p:nvPr/>
        </p:nvSpPr>
        <p:spPr>
          <a:xfrm>
            <a:off x="2205245" y="5554232"/>
            <a:ext cx="7772399" cy="55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4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25871-6AE6-865C-FA73-CAD472E11AFF}"/>
              </a:ext>
            </a:extLst>
          </p:cNvPr>
          <p:cNvSpPr txBox="1"/>
          <p:nvPr/>
        </p:nvSpPr>
        <p:spPr>
          <a:xfrm>
            <a:off x="852517" y="6110154"/>
            <a:ext cx="815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Course materials: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  <a:p>
            <a:r>
              <a:rPr lang="en-US" b="1" dirty="0"/>
              <a:t>Online textbook: </a:t>
            </a:r>
            <a:r>
              <a:rPr lang="en-US" dirty="0">
                <a:hlinkClick r:id="rId6"/>
              </a:rPr>
              <a:t>https://vovchenko.net/computational-physics/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Example: Matrix Multiplication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matrix multiplication, </a:t>
            </a:r>
            <a:r>
              <a:rPr lang="en-US" sz="2000" b="1" dirty="0"/>
              <a:t>C = A*B</a:t>
            </a:r>
            <a:r>
              <a:rPr lang="en-US" sz="2000" dirty="0"/>
              <a:t>, each element of </a:t>
            </a:r>
            <a:r>
              <a:rPr lang="en-US" sz="2000" dirty="0" err="1"/>
              <a:t>C</a:t>
            </a:r>
            <a:r>
              <a:rPr lang="en-US" sz="2000" baseline="-25000" dirty="0" err="1"/>
              <a:t>i,j</a:t>
            </a:r>
            <a:r>
              <a:rPr lang="en-US" sz="2000" dirty="0"/>
              <a:t> can be computed independently of all other elements</a:t>
            </a:r>
            <a:endParaRPr lang="en-US" sz="2000" i="1" baseline="-25000" dirty="0">
              <a:solidFill>
                <a:srgbClr val="37415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1BB8B-FBAB-41A7-762A-BCF6B9F58011}"/>
              </a:ext>
            </a:extLst>
          </p:cNvPr>
          <p:cNvSpPr txBox="1"/>
          <p:nvPr/>
        </p:nvSpPr>
        <p:spPr>
          <a:xfrm>
            <a:off x="751536" y="2192172"/>
            <a:ext cx="3078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matrix_mult_openmp.cpp</a:t>
            </a:r>
            <a:r>
              <a:rPr lang="en-US" sz="1600" b="1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6DB0F-0D8B-2A27-B868-4637D7B3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6" y="2621878"/>
            <a:ext cx="4077970" cy="447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34FEE-9770-847A-234D-32A44EA2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36" y="3429000"/>
            <a:ext cx="3540760" cy="1637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ACC77-6B4B-BF32-9A1A-9927807066CB}"/>
              </a:ext>
            </a:extLst>
          </p:cNvPr>
          <p:cNvSpPr txBox="1"/>
          <p:nvPr/>
        </p:nvSpPr>
        <p:spPr>
          <a:xfrm>
            <a:off x="2341418" y="2951558"/>
            <a:ext cx="360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55E73F-5048-306F-8D9A-EC5BF51B4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36" y="5252728"/>
            <a:ext cx="4196384" cy="1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1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Example: Matrix Multiplication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matrix multiplication, </a:t>
            </a:r>
            <a:r>
              <a:rPr lang="en-US" sz="2000" b="1" dirty="0"/>
              <a:t>C = A*B</a:t>
            </a:r>
            <a:r>
              <a:rPr lang="en-US" sz="2000" dirty="0"/>
              <a:t>, each element of </a:t>
            </a:r>
            <a:r>
              <a:rPr lang="en-US" sz="2000" dirty="0" err="1"/>
              <a:t>C</a:t>
            </a:r>
            <a:r>
              <a:rPr lang="en-US" sz="2000" baseline="-25000" dirty="0" err="1"/>
              <a:t>i,j</a:t>
            </a:r>
            <a:r>
              <a:rPr lang="en-US" sz="2000" dirty="0"/>
              <a:t> can be computed independently of all other elements</a:t>
            </a:r>
            <a:endParaRPr lang="en-US" sz="2000" i="1" baseline="-25000" dirty="0">
              <a:solidFill>
                <a:srgbClr val="37415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1BB8B-FBAB-41A7-762A-BCF6B9F58011}"/>
              </a:ext>
            </a:extLst>
          </p:cNvPr>
          <p:cNvSpPr txBox="1"/>
          <p:nvPr/>
        </p:nvSpPr>
        <p:spPr>
          <a:xfrm>
            <a:off x="751536" y="2192172"/>
            <a:ext cx="3078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matrix_mult_openmp.cpp</a:t>
            </a:r>
            <a:r>
              <a:rPr lang="en-US" sz="1600" b="1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6DB0F-0D8B-2A27-B868-4637D7B3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6" y="2621878"/>
            <a:ext cx="4077970" cy="447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34FEE-9770-847A-234D-32A44EA2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36" y="3429000"/>
            <a:ext cx="3540760" cy="1637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ACC77-6B4B-BF32-9A1A-9927807066CB}"/>
              </a:ext>
            </a:extLst>
          </p:cNvPr>
          <p:cNvSpPr txBox="1"/>
          <p:nvPr/>
        </p:nvSpPr>
        <p:spPr>
          <a:xfrm>
            <a:off x="2341418" y="2951558"/>
            <a:ext cx="360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55E73F-5048-306F-8D9A-EC5BF51B4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36" y="5252728"/>
            <a:ext cx="4196384" cy="173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BBF0AD-CB33-C217-37DD-B35EA0531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840" y="3164336"/>
            <a:ext cx="5212080" cy="286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29E0BC-B394-D644-08EB-E4FCB31FB470}"/>
              </a:ext>
            </a:extLst>
          </p:cNvPr>
          <p:cNvSpPr txBox="1"/>
          <p:nvPr/>
        </p:nvSpPr>
        <p:spPr>
          <a:xfrm>
            <a:off x="6259183" y="2487105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/>
              <a:t>Multiplying 1000x1000 matrices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B1E1BC-8527-CA7A-2BE5-962D921DC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840" y="3756940"/>
            <a:ext cx="4829810" cy="2312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B1AD88-47A9-0015-42CB-D4AED492E5E5}"/>
              </a:ext>
            </a:extLst>
          </p:cNvPr>
          <p:cNvSpPr txBox="1"/>
          <p:nvPr/>
        </p:nvSpPr>
        <p:spPr>
          <a:xfrm>
            <a:off x="6259183" y="2878356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thread: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4B0DD-579D-46A5-47F6-899B12DE074E}"/>
              </a:ext>
            </a:extLst>
          </p:cNvPr>
          <p:cNvSpPr txBox="1"/>
          <p:nvPr/>
        </p:nvSpPr>
        <p:spPr>
          <a:xfrm>
            <a:off x="6259183" y="347211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 threads: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220DD-694B-673C-5ABD-8E8068A47D04}"/>
              </a:ext>
            </a:extLst>
          </p:cNvPr>
          <p:cNvSpPr txBox="1"/>
          <p:nvPr/>
        </p:nvSpPr>
        <p:spPr>
          <a:xfrm>
            <a:off x="6259183" y="4290935"/>
            <a:ext cx="992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the performance (here 500x500):</a:t>
            </a:r>
            <a:endParaRPr lang="en-US" i="1" baseline="-25000" dirty="0">
              <a:solidFill>
                <a:srgbClr val="37415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0A85BD-BA24-DF60-DC54-9C389D3B2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183" y="4827897"/>
            <a:ext cx="5696484" cy="10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Example: Multi-dimensional numerical integration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1BB8B-FBAB-41A7-762A-BCF6B9F58011}"/>
              </a:ext>
            </a:extLst>
          </p:cNvPr>
          <p:cNvSpPr txBox="1"/>
          <p:nvPr/>
        </p:nvSpPr>
        <p:spPr>
          <a:xfrm>
            <a:off x="736138" y="2239719"/>
            <a:ext cx="3490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rectanglerule_multi_openmp.cpp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9E0BC-B394-D644-08EB-E4FCB31FB470}"/>
              </a:ext>
            </a:extLst>
          </p:cNvPr>
          <p:cNvSpPr txBox="1"/>
          <p:nvPr/>
        </p:nvSpPr>
        <p:spPr>
          <a:xfrm>
            <a:off x="6015343" y="3481613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/>
              <a:t>Use 1000 slices in each dimension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1AD88-47A9-0015-42CB-D4AED492E5E5}"/>
              </a:ext>
            </a:extLst>
          </p:cNvPr>
          <p:cNvSpPr txBox="1"/>
          <p:nvPr/>
        </p:nvSpPr>
        <p:spPr>
          <a:xfrm>
            <a:off x="6015343" y="387286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thread: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4B0DD-579D-46A5-47F6-899B12DE074E}"/>
              </a:ext>
            </a:extLst>
          </p:cNvPr>
          <p:cNvSpPr txBox="1"/>
          <p:nvPr/>
        </p:nvSpPr>
        <p:spPr>
          <a:xfrm>
            <a:off x="6015343" y="459755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 threads: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B6A9B-42B9-D8B2-B127-0283CD2B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40" y="1196869"/>
            <a:ext cx="4270703" cy="580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2DD4D-7068-B7B8-817A-6173AF260551}"/>
              </a:ext>
            </a:extLst>
          </p:cNvPr>
          <p:cNvSpPr txBox="1"/>
          <p:nvPr/>
        </p:nvSpPr>
        <p:spPr>
          <a:xfrm>
            <a:off x="703149" y="127911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the integral: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D5FCED-3EA3-D388-F4E0-8AB68636E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70" y="1019576"/>
            <a:ext cx="2611454" cy="2233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64C100-88A2-E645-A45F-8EFAB844D95A}"/>
              </a:ext>
            </a:extLst>
          </p:cNvPr>
          <p:cNvSpPr txBox="1"/>
          <p:nvPr/>
        </p:nvSpPr>
        <p:spPr>
          <a:xfrm>
            <a:off x="703149" y="183504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rectangle rule and OpenMP to compute in 3D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DCEB13-3A0D-05EB-89DF-CA618248B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82" y="2673445"/>
            <a:ext cx="4024516" cy="3150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69C2C9-DBFB-6AD3-3284-A84958FDE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664" y="4153746"/>
            <a:ext cx="4937760" cy="353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D4709A-1094-F552-73C4-8E991DFB3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664" y="4896100"/>
            <a:ext cx="4871988" cy="3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Example: Lennard-Jones molecular dynamics on NVIDIA CUDA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2DD4D-7068-B7B8-817A-6173AF260551}"/>
              </a:ext>
            </a:extLst>
          </p:cNvPr>
          <p:cNvSpPr txBox="1"/>
          <p:nvPr/>
        </p:nvSpPr>
        <p:spPr>
          <a:xfrm>
            <a:off x="703149" y="1279110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Molecular Dynamics and N-body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4C100-88A2-E645-A45F-8EFAB844D95A}"/>
              </a:ext>
            </a:extLst>
          </p:cNvPr>
          <p:cNvSpPr txBox="1"/>
          <p:nvPr/>
        </p:nvSpPr>
        <p:spPr>
          <a:xfrm>
            <a:off x="703149" y="1762466"/>
            <a:ext cx="627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step of ODE integration involves computing all the forces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DF104-7181-CFA4-0D6A-664245BB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631" y="1528432"/>
            <a:ext cx="2552700" cy="1642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98488-ACDA-00A8-6D67-00C9E5BBBBB0}"/>
              </a:ext>
            </a:extLst>
          </p:cNvPr>
          <p:cNvSpPr txBox="1"/>
          <p:nvPr/>
        </p:nvSpPr>
        <p:spPr>
          <a:xfrm>
            <a:off x="703149" y="2349650"/>
            <a:ext cx="474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Makes simulation of large systems expensive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3AE3C-BCCC-4BEC-B87B-40FE1E7296F7}"/>
              </a:ext>
            </a:extLst>
          </p:cNvPr>
          <p:cNvSpPr txBox="1"/>
          <p:nvPr/>
        </p:nvSpPr>
        <p:spPr>
          <a:xfrm>
            <a:off x="703149" y="3213833"/>
            <a:ext cx="66111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Parallel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force can be computed independently of other forces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 suited for GPUs (large number of parallel threads)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Things to keep in mind: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move data between global and local GPU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Threads need to be synchronized each integration step</a:t>
            </a:r>
          </a:p>
        </p:txBody>
      </p:sp>
      <p:pic>
        <p:nvPicPr>
          <p:cNvPr id="9" name="Picture 4" descr="GPU in Windows Subsystem for Linux (WSL) | NVIDIA Developer">
            <a:extLst>
              <a:ext uri="{FF2B5EF4-FFF2-40B4-BE49-F238E27FC236}">
                <a16:creationId xmlns:a16="http://schemas.microsoft.com/office/drawing/2014/main" id="{D97887D1-8C09-D874-4A2E-F2AD85A8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5" y="5044728"/>
            <a:ext cx="1481605" cy="14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B51860-74C7-0836-094A-D762E6BF6F05}"/>
              </a:ext>
            </a:extLst>
          </p:cNvPr>
          <p:cNvSpPr txBox="1"/>
          <p:nvPr/>
        </p:nvSpPr>
        <p:spPr>
          <a:xfrm>
            <a:off x="1706880" y="5209558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on CUDA for Lennard-Jones fluid: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B016C-F086-3FBE-DDD8-42D3984B0BA0}"/>
              </a:ext>
            </a:extLst>
          </p:cNvPr>
          <p:cNvSpPr txBox="1"/>
          <p:nvPr/>
        </p:nvSpPr>
        <p:spPr>
          <a:xfrm>
            <a:off x="1706880" y="5714197"/>
            <a:ext cx="8408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B050"/>
                </a:solidFill>
              </a:rPr>
              <a:t>open source: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0"/>
                <a:ea typeface="+mn-ea"/>
                <a:cs typeface="+mn-cs"/>
                <a:hlinkClick r:id="rId5"/>
              </a:rPr>
              <a:t>https://github.com/vlvovch/lennard-jones-cuda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0"/>
              <a:ea typeface="+mn-ea"/>
              <a:cs typeface="+mn-cs"/>
            </a:endParaRP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LM Sans 10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0"/>
                <a:ea typeface="+mn-ea"/>
                <a:cs typeface="+mn-cs"/>
              </a:rPr>
              <a:t>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0"/>
                <a:ea typeface="+mn-ea"/>
                <a:cs typeface="+mn-cs"/>
              </a:rPr>
              <a:t> also: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0"/>
                <a:ea typeface="+mn-ea"/>
                <a:cs typeface="+mn-cs"/>
                <a:hlinkClick r:id="rId6"/>
              </a:rPr>
              <a:t>https://developer.nvidia.com/cuda-code-samples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0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25A7B30-DE1A-5B96-12B7-4100BF44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99" y="3435204"/>
            <a:ext cx="2573832" cy="204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52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Parallel computing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141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 far, we’ve dealt with </a:t>
            </a:r>
            <a:r>
              <a:rPr lang="en-US" sz="2000" i="1" dirty="0"/>
              <a:t>sequential</a:t>
            </a:r>
            <a:r>
              <a:rPr lang="en-US" sz="2000" dirty="0"/>
              <a:t> computational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Operations proceed one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Limited by the processing speed of the logical processing unit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 instance, CPU clock speeds have not moved much past 3GHz in the past decade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254CC-05B6-1DD8-1515-CCA01CB131D7}"/>
              </a:ext>
            </a:extLst>
          </p:cNvPr>
          <p:cNvSpPr txBox="1"/>
          <p:nvPr/>
        </p:nvSpPr>
        <p:spPr>
          <a:xfrm>
            <a:off x="933244" y="2828835"/>
            <a:ext cx="10141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</a:t>
            </a:r>
            <a:r>
              <a:rPr lang="en-US" sz="2000" b="1" dirty="0"/>
              <a:t>parallel computing </a:t>
            </a:r>
            <a:r>
              <a:rPr lang="en-US" sz="2000" dirty="0"/>
              <a:t>multiple processing units perform tasks simultaneously to solve complex problems more efficiently, thereby dividing the workload among multiple processors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D95B1-30E5-505A-B278-A2B49FC4FA36}"/>
              </a:ext>
            </a:extLst>
          </p:cNvPr>
          <p:cNvSpPr txBox="1"/>
          <p:nvPr/>
        </p:nvSpPr>
        <p:spPr>
          <a:xfrm>
            <a:off x="933244" y="4031818"/>
            <a:ext cx="10567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Better performance (relieves the clock speed bottleneck)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Resource utilization (use multi-core processors and/or GPUs that are otherwise idle)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Scalability (adaptation to increasing size and complexity of problems)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Time-to-solution (get valuable insight from a complex physical simulation in reasonable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Cost-effectiveness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7A096-8899-152A-A105-02A72E85748E}"/>
              </a:ext>
            </a:extLst>
          </p:cNvPr>
          <p:cNvSpPr txBox="1"/>
          <p:nvPr/>
        </p:nvSpPr>
        <p:spPr>
          <a:xfrm>
            <a:off x="933243" y="3631475"/>
            <a:ext cx="915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Brief history of parallel computing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526844" y="1175452"/>
            <a:ext cx="99277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1940-1960: </a:t>
            </a:r>
            <a:r>
              <a:rPr lang="en-US" sz="2000" dirty="0"/>
              <a:t>Early concepts (von Neumann, IBM,…)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1960-1980: </a:t>
            </a:r>
            <a:r>
              <a:rPr lang="en-US" sz="2000" dirty="0"/>
              <a:t>Vector processors, SIMD (single instruction multiple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1980-2000: </a:t>
            </a:r>
            <a:r>
              <a:rPr lang="en-US" sz="2000" dirty="0"/>
              <a:t>Multi-core architectures, MIMD (multiple instruction multiple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1990-…:     </a:t>
            </a:r>
            <a:r>
              <a:rPr lang="en-US" sz="2000" dirty="0"/>
              <a:t>Clusters and distributed computing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Computer networks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Many individual computers combine to achieve high performance parallel computing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2000-…:     </a:t>
            </a:r>
            <a:r>
              <a:rPr lang="en-US" sz="2000" dirty="0"/>
              <a:t>GPUs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Originally designed to graphics but have parallel computing potential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Suitable for scientific computing, deep learning, data analysis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2010-…:	   </a:t>
            </a:r>
            <a:r>
              <a:rPr lang="en-US" sz="2000" dirty="0"/>
              <a:t>Parallel computing frameworks and cloud computing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MPI, OpenMP, OpenCL, CUDA…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70778-02F7-3E9C-0B60-B4CE2342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571" y="1051153"/>
            <a:ext cx="1043419" cy="1043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FF396-7717-EFE5-616A-014788D1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571" y="2234631"/>
            <a:ext cx="1043418" cy="1006319"/>
          </a:xfrm>
          <a:prstGeom prst="rect">
            <a:avLst/>
          </a:prstGeom>
        </p:spPr>
      </p:pic>
      <p:pic>
        <p:nvPicPr>
          <p:cNvPr id="1026" name="Picture 2" descr="NVIDIA Ampere Architecture In-Depth | NVIDIA Technical Blog">
            <a:extLst>
              <a:ext uri="{FF2B5EF4-FFF2-40B4-BE49-F238E27FC236}">
                <a16:creationId xmlns:a16="http://schemas.microsoft.com/office/drawing/2014/main" id="{8AC89496-4AD2-0B5F-27A4-8646C545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61" y="3784442"/>
            <a:ext cx="1816018" cy="102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MP · GitHub">
            <a:extLst>
              <a:ext uri="{FF2B5EF4-FFF2-40B4-BE49-F238E27FC236}">
                <a16:creationId xmlns:a16="http://schemas.microsoft.com/office/drawing/2014/main" id="{089794DE-B9C5-0BA2-BAB6-E173D04E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5880607"/>
            <a:ext cx="756920" cy="7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L - Wikipedia">
            <a:extLst>
              <a:ext uri="{FF2B5EF4-FFF2-40B4-BE49-F238E27FC236}">
                <a16:creationId xmlns:a16="http://schemas.microsoft.com/office/drawing/2014/main" id="{6BAF7D36-B62B-460D-7AD8-05D59151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30" y="5985789"/>
            <a:ext cx="883919" cy="3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DA - Wikipedia">
            <a:extLst>
              <a:ext uri="{FF2B5EF4-FFF2-40B4-BE49-F238E27FC236}">
                <a16:creationId xmlns:a16="http://schemas.microsoft.com/office/drawing/2014/main" id="{6CCE48BF-43EB-3585-571B-F9DE81019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793" y="5851025"/>
            <a:ext cx="1146810" cy="6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on Web Services - Wikipedia">
            <a:extLst>
              <a:ext uri="{FF2B5EF4-FFF2-40B4-BE49-F238E27FC236}">
                <a16:creationId xmlns:a16="http://schemas.microsoft.com/office/drawing/2014/main" id="{C12A46ED-73BF-E896-EBFF-D7D7E7098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702" y="5054516"/>
            <a:ext cx="985825" cy="5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9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Types of parallelism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151612"/>
            <a:ext cx="992779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Instruction-Level Parallelism (ILP)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Concurrent execution of multiple instructions within a single processor or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Many compilers optimize code to take advantage of ILP</a:t>
            </a: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Data-Level </a:t>
            </a:r>
            <a:r>
              <a:rPr lang="en-US" sz="2000" b="1" dirty="0"/>
              <a:t>Parallelism (DLP)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Performing the same operation on multiple data elements simultaneously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Suitable for applications with regular data access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Architectures: Single Instruction Multiple Data (SIMD), Vector Processors, Graphics Processing Units (GPUs)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Examples: Numerical integration, molecular dynamics step, matrix 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Task-Level Parallelism (TLP)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Concurrent execution of multiple, independent tasks or threads within a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Suitable for applications with irregular data access patterns or complex control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OpenMP (shared-memory), MPI (distributed-memory), CUDA/OpenCL (GPU computing)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Examples: Markov Chain Monte Carlo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6DAB6-F017-BA91-65D6-44D17D1F7860}"/>
              </a:ext>
            </a:extLst>
          </p:cNvPr>
          <p:cNvSpPr txBox="1"/>
          <p:nvPr/>
        </p:nvSpPr>
        <p:spPr>
          <a:xfrm>
            <a:off x="2251985" y="6237417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practice different types of parallelism are combined together</a:t>
            </a:r>
          </a:p>
        </p:txBody>
      </p:sp>
    </p:spTree>
    <p:extLst>
      <p:ext uri="{BB962C8B-B14F-4D97-AF65-F5344CB8AC3E}">
        <p14:creationId xmlns:p14="http://schemas.microsoft.com/office/powerpoint/2010/main" val="115504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Parallel Computing Architectures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151612"/>
            <a:ext cx="992779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Shared Memory Systems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Multiple processors or cores share a common memory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Communication through memory, no need for explicit message passing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OpenMP, threads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Distributed Memory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Multiple processors or cores, each with its own private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Communication through message passing between processors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Examples: Clusters, Supercomputers, High-Performance Computing (HPC)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Message Passing Interface (MPI)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Hybrid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Combination of shared memory and distributed memory architectures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E.g. CPU-GPU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OpenMP (shared-memory), MPI (distributed-memory), CUDA/OpenCL (GPU computing)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OpenMP + MPI, OpenCL/CUDA</a:t>
            </a:r>
          </a:p>
        </p:txBody>
      </p:sp>
    </p:spTree>
    <p:extLst>
      <p:ext uri="{BB962C8B-B14F-4D97-AF65-F5344CB8AC3E}">
        <p14:creationId xmlns:p14="http://schemas.microsoft.com/office/powerpoint/2010/main" val="309810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Programming Models for Parallel Computing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477086"/>
            <a:ext cx="992779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Shared Memory Models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OpenMP (Open Multi-Processing)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Compiler directives and runtime library for shared-memory parallelism (C/C++/Fortran)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Threads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Executing parallel code in threads with control over synchronization (C/C++)</a:t>
            </a:r>
          </a:p>
          <a:p>
            <a:pPr lvl="2"/>
            <a:r>
              <a:rPr lang="en-US" sz="2000" b="1" dirty="0">
                <a:solidFill>
                  <a:srgbClr val="37415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Distributed Memory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MPI (Message Passing Interface) library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Communication and synchronization between processes in distributed-memory systems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GPU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NVIDIA CUDA (Compute Unified Device Architecture)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Data-parallel programming with GPU-specific language extensions and libraries (C/C++)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OpenCL (Open Computing Language)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Open standard for parallel programming of heterogeneous systems (CPUs, GPUs, FPGAs), (C/C++)</a:t>
            </a:r>
          </a:p>
        </p:txBody>
      </p:sp>
      <p:pic>
        <p:nvPicPr>
          <p:cNvPr id="5" name="Picture 4" descr="OpenMP · GitHub">
            <a:extLst>
              <a:ext uri="{FF2B5EF4-FFF2-40B4-BE49-F238E27FC236}">
                <a16:creationId xmlns:a16="http://schemas.microsoft.com/office/drawing/2014/main" id="{965E2DAA-8078-8C0F-A00E-E09A2B1E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935" y="1908047"/>
            <a:ext cx="756920" cy="7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penCL - Wikipedia">
            <a:extLst>
              <a:ext uri="{FF2B5EF4-FFF2-40B4-BE49-F238E27FC236}">
                <a16:creationId xmlns:a16="http://schemas.microsoft.com/office/drawing/2014/main" id="{C0A758C3-2459-3F91-AC95-8533AE39C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080" y="5759713"/>
            <a:ext cx="883919" cy="3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13DB415-2530-C58B-513F-AF0537DA4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635" y="4767705"/>
            <a:ext cx="1146810" cy="6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E98467-AA6F-E197-7D0A-7D32839AE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9331" y="3533939"/>
            <a:ext cx="1146810" cy="4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Performance metrics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Speed-up and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Ratio of the execution time of a serial program to the execution time of its parallel counterpart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Ideally: computational time reduced linearly with number of processing </a:t>
            </a:r>
            <a:r>
              <a:rPr lang="en-US" dirty="0" err="1">
                <a:solidFill>
                  <a:srgbClr val="374151"/>
                </a:solidFill>
              </a:rPr>
              <a:t>elemens</a:t>
            </a:r>
            <a:r>
              <a:rPr lang="en-US" dirty="0">
                <a:solidFill>
                  <a:srgbClr val="374151"/>
                </a:solidFill>
              </a:rPr>
              <a:t> (e.g. CPUs)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Efficiency is the ratio of speedup to the number of processing elements</a:t>
            </a:r>
          </a:p>
          <a:p>
            <a:pPr lvl="2"/>
            <a:r>
              <a:rPr lang="en-US" sz="2000" b="1" dirty="0">
                <a:solidFill>
                  <a:srgbClr val="37415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Scalability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Ability to maintain performance with the increase of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number of processing elements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problem size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Load balancing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Even distribution of work across processing elements and minimization of idle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Overhead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Limitation of performance </a:t>
            </a:r>
            <a:r>
              <a:rPr lang="en-US" sz="2000" dirty="0" err="1">
                <a:solidFill>
                  <a:srgbClr val="374151"/>
                </a:solidFill>
              </a:rPr>
              <a:t>fue</a:t>
            </a:r>
            <a:r>
              <a:rPr lang="en-US" sz="2000" dirty="0">
                <a:solidFill>
                  <a:srgbClr val="374151"/>
                </a:solidFill>
              </a:rPr>
              <a:t> to data exchange and coordination between processing elements</a:t>
            </a:r>
          </a:p>
        </p:txBody>
      </p:sp>
    </p:spTree>
    <p:extLst>
      <p:ext uri="{BB962C8B-B14F-4D97-AF65-F5344CB8AC3E}">
        <p14:creationId xmlns:p14="http://schemas.microsoft.com/office/powerpoint/2010/main" val="36007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Amdahl’s Law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practice only fraction </a:t>
            </a:r>
            <a:r>
              <a:rPr lang="en-US" sz="2000" i="1" dirty="0"/>
              <a:t>p</a:t>
            </a:r>
            <a:r>
              <a:rPr lang="en-US" sz="2000" dirty="0"/>
              <a:t> of the problem can be parallelized</a:t>
            </a:r>
          </a:p>
          <a:p>
            <a:endParaRPr lang="en-US" sz="2000" dirty="0">
              <a:solidFill>
                <a:srgbClr val="374151"/>
              </a:solidFill>
            </a:endParaRPr>
          </a:p>
          <a:p>
            <a:r>
              <a:rPr lang="en-US" sz="2000" b="1" dirty="0">
                <a:solidFill>
                  <a:srgbClr val="374151"/>
                </a:solidFill>
              </a:rPr>
              <a:t>Amdahl’s Law: </a:t>
            </a:r>
            <a:r>
              <a:rPr lang="en-US" sz="2000" dirty="0">
                <a:solidFill>
                  <a:srgbClr val="374151"/>
                </a:solidFill>
              </a:rPr>
              <a:t>theoretical speed-up as a function of processing elements </a:t>
            </a:r>
            <a:r>
              <a:rPr lang="en-US" sz="2000" i="1" dirty="0">
                <a:solidFill>
                  <a:srgbClr val="374151"/>
                </a:solidFill>
              </a:rPr>
              <a:t>n</a:t>
            </a:r>
            <a:r>
              <a:rPr lang="en-US" sz="2000" dirty="0">
                <a:solidFill>
                  <a:srgbClr val="374151"/>
                </a:solidFill>
              </a:rPr>
              <a:t> and </a:t>
            </a:r>
            <a:r>
              <a:rPr lang="en-US" sz="2000" i="1" dirty="0">
                <a:solidFill>
                  <a:srgbClr val="374151"/>
                </a:solidFill>
              </a:rPr>
              <a:t>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9A662-D5ED-A470-A137-2B9D2A9A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21" y="2712058"/>
            <a:ext cx="1547855" cy="730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B0B1C-A381-F58C-E819-37A4E0728E61}"/>
              </a:ext>
            </a:extLst>
          </p:cNvPr>
          <p:cNvSpPr txBox="1"/>
          <p:nvPr/>
        </p:nvSpPr>
        <p:spPr>
          <a:xfrm>
            <a:off x="2330103" y="3442989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infinite speed-up possible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57EF6-5B5D-FF72-6432-7E7A32606619}"/>
              </a:ext>
            </a:extLst>
          </p:cNvPr>
          <p:cNvSpPr txBox="1"/>
          <p:nvPr/>
        </p:nvSpPr>
        <p:spPr>
          <a:xfrm>
            <a:off x="7617732" y="235184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/>
              <a:t>p =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78B98-E7FD-7E21-A468-3CC183A90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761" y="2721174"/>
            <a:ext cx="3529330" cy="2995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0788FB-0C12-40A4-8968-AF0339C59CA6}"/>
              </a:ext>
            </a:extLst>
          </p:cNvPr>
          <p:cNvSpPr txBox="1"/>
          <p:nvPr/>
        </p:nvSpPr>
        <p:spPr>
          <a:xfrm>
            <a:off x="751535" y="5798581"/>
            <a:ext cx="992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74151"/>
                </a:solidFill>
              </a:rPr>
              <a:t>Gustafson’s Law: </a:t>
            </a:r>
            <a:r>
              <a:rPr lang="en-US" sz="2000" dirty="0">
                <a:solidFill>
                  <a:srgbClr val="374151"/>
                </a:solidFill>
              </a:rPr>
              <a:t>Linear speed-up with </a:t>
            </a:r>
            <a:r>
              <a:rPr lang="en-US" sz="2000" i="1" dirty="0">
                <a:solidFill>
                  <a:srgbClr val="374151"/>
                </a:solidFill>
              </a:rPr>
              <a:t>n</a:t>
            </a:r>
            <a:r>
              <a:rPr lang="en-US" sz="2000" dirty="0">
                <a:solidFill>
                  <a:srgbClr val="374151"/>
                </a:solidFill>
              </a:rPr>
              <a:t> if problem size also increases</a:t>
            </a:r>
            <a:endParaRPr lang="en-US" sz="2000" i="1" dirty="0">
              <a:solidFill>
                <a:srgbClr val="37415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41B3D-3283-306D-336F-976F5E453BF9}"/>
              </a:ext>
            </a:extLst>
          </p:cNvPr>
          <p:cNvSpPr txBox="1"/>
          <p:nvPr/>
        </p:nvSpPr>
        <p:spPr>
          <a:xfrm>
            <a:off x="2212047" y="28856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E0895-92FA-C240-8E81-F457CA76590D}"/>
              </a:ext>
            </a:extLst>
          </p:cNvPr>
          <p:cNvSpPr txBox="1"/>
          <p:nvPr/>
        </p:nvSpPr>
        <p:spPr>
          <a:xfrm>
            <a:off x="2858378" y="6199782"/>
            <a:ext cx="725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If the problem is small, parallel computing does not give much advantage</a:t>
            </a:r>
          </a:p>
        </p:txBody>
      </p:sp>
    </p:spTree>
    <p:extLst>
      <p:ext uri="{BB962C8B-B14F-4D97-AF65-F5344CB8AC3E}">
        <p14:creationId xmlns:p14="http://schemas.microsoft.com/office/powerpoint/2010/main" val="218424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Embarrassingly Parallel Computations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 can be divided into parts that can be executed </a:t>
            </a:r>
            <a:r>
              <a:rPr lang="en-US" sz="2000" dirty="0" err="1"/>
              <a:t>separatedly</a:t>
            </a:r>
            <a:endParaRPr lang="en-US" sz="2000" i="1" dirty="0">
              <a:solidFill>
                <a:srgbClr val="37415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C5894-44A6-C093-238B-97E3F424205A}"/>
              </a:ext>
            </a:extLst>
          </p:cNvPr>
          <p:cNvSpPr txBox="1"/>
          <p:nvPr/>
        </p:nvSpPr>
        <p:spPr>
          <a:xfrm>
            <a:off x="751536" y="1687473"/>
            <a:ext cx="929670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Numerical integration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Split the integration region into many parts, computed them concurrently, and combine the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Monte Carlo simulations (generating events in parallel)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Generate random samples (events) in parallel using different random seed, then combine the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Matrix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E.g. matrix multiplication where each element can be computed concurrently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B68404-3248-B3CC-A9CE-6ADFAD31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9" y="4619897"/>
            <a:ext cx="4335404" cy="2017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3517-352D-54F8-C9BF-637EAA896541}"/>
              </a:ext>
            </a:extLst>
          </p:cNvPr>
          <p:cNvSpPr txBox="1"/>
          <p:nvPr/>
        </p:nvSpPr>
        <p:spPr>
          <a:xfrm>
            <a:off x="751536" y="453368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 workflow:</a:t>
            </a:r>
          </a:p>
        </p:txBody>
      </p:sp>
    </p:spTree>
    <p:extLst>
      <p:ext uri="{BB962C8B-B14F-4D97-AF65-F5344CB8AC3E}">
        <p14:creationId xmlns:p14="http://schemas.microsoft.com/office/powerpoint/2010/main" val="2712960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3470</TotalTime>
  <Words>1123</Words>
  <Application>Microsoft Macintosh PowerPoint</Application>
  <PresentationFormat>Widescreen</PresentationFormat>
  <Paragraphs>166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LM Sans 10</vt:lpstr>
      <vt:lpstr>Тема Office</vt:lpstr>
      <vt:lpstr>Computational Physics (PHYS6350)</vt:lpstr>
      <vt:lpstr>Parallel computing</vt:lpstr>
      <vt:lpstr>Brief history of parallel computing</vt:lpstr>
      <vt:lpstr>Types of parallelism</vt:lpstr>
      <vt:lpstr>Parallel Computing Architectures</vt:lpstr>
      <vt:lpstr>Programming Models for Parallel Computing</vt:lpstr>
      <vt:lpstr>Performance metrics</vt:lpstr>
      <vt:lpstr>Amdahl’s Law</vt:lpstr>
      <vt:lpstr>Embarrassingly Parallel Computations</vt:lpstr>
      <vt:lpstr>Example: Matrix Multiplication</vt:lpstr>
      <vt:lpstr>Example: Matrix Multiplication</vt:lpstr>
      <vt:lpstr>Example: Multi-dimensional numerical integration</vt:lpstr>
      <vt:lpstr>Example: Lennard-Jones molecular dynamics on NVIDIA CUDA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 Volodymyr</cp:lastModifiedBy>
  <cp:revision>1239</cp:revision>
  <cp:lastPrinted>2018-05-12T22:28:36Z</cp:lastPrinted>
  <dcterms:created xsi:type="dcterms:W3CDTF">2018-05-07T16:28:28Z</dcterms:created>
  <dcterms:modified xsi:type="dcterms:W3CDTF">2025-05-11T09:39:48Z</dcterms:modified>
</cp:coreProperties>
</file>